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6922750" cy="50766663"/>
  <p:notesSz cx="9144000" cy="6858000"/>
  <p:defaultTextStyle>
    <a:defPPr>
      <a:defRPr lang="ko-KR"/>
    </a:defPPr>
    <a:lvl1pPr marL="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1pPr>
    <a:lvl2pPr marL="193381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2pPr>
    <a:lvl3pPr marL="386761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3pPr>
    <a:lvl4pPr marL="580142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4pPr>
    <a:lvl5pPr marL="773523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5pPr>
    <a:lvl6pPr marL="966904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6pPr>
    <a:lvl7pPr marL="1160285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7pPr>
    <a:lvl8pPr marL="1353666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8pPr>
    <a:lvl9pPr marL="1547047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732" y="10242"/>
      </p:cViewPr>
      <p:guideLst>
        <p:guide orient="horz" pos="15990"/>
        <p:guide pos="533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3867619" rtl="0" eaLnBrk="1" latinLnBrk="1" hangingPunct="1">
        <a:spcBef>
          <a:spcPct val="0"/>
        </a:spcBef>
        <a:buNone/>
        <a:defRPr sz="96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450357" indent="-1450357" algn="l" defTabSz="3867619" rtl="0" eaLnBrk="1" latinLnBrk="1" hangingPunct="1">
        <a:spcBef>
          <a:spcPct val="20000"/>
        </a:spcBef>
        <a:buFont typeface="Arial" pitchFamily="34" charset="0"/>
        <a:buChar char="•"/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3142441" indent="-1208632" algn="l" defTabSz="3867619" rtl="0" eaLnBrk="1" latinLnBrk="1" hangingPunct="1">
        <a:spcBef>
          <a:spcPct val="20000"/>
        </a:spcBef>
        <a:buFont typeface="Arial" pitchFamily="34" charset="0"/>
        <a:buChar char="–"/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834524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3pPr>
      <a:lvl4pPr marL="6768334" indent="-966905" algn="l" defTabSz="3867619" rtl="0" eaLnBrk="1" latinLnBrk="1" hangingPunct="1">
        <a:spcBef>
          <a:spcPct val="20000"/>
        </a:spcBef>
        <a:buFont typeface="Arial" pitchFamily="34" charset="0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8702144" indent="-966905" algn="l" defTabSz="3867619" rtl="0" eaLnBrk="1" latinLnBrk="1" hangingPunct="1">
        <a:spcBef>
          <a:spcPct val="20000"/>
        </a:spcBef>
        <a:buFont typeface="Arial" pitchFamily="34" charset="0"/>
        <a:buChar char="»"/>
        <a:defRPr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1063595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6pPr>
      <a:lvl7pPr marL="1256976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7pPr>
      <a:lvl8pPr marL="1450357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8pPr>
      <a:lvl9pPr marL="16437382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93381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2pPr>
      <a:lvl3pPr marL="386761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80142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4pPr>
      <a:lvl5pPr marL="773523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5pPr>
      <a:lvl6pPr marL="966904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6pPr>
      <a:lvl7pPr marL="1160285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7pPr>
      <a:lvl8pPr marL="1353666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8pPr>
      <a:lvl9pPr marL="1547047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080000" y="504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err="1" smtClean="0"/>
              <a:t>작품명</a:t>
            </a:r>
            <a:endParaRPr lang="ko-KR" altLang="en-US" sz="6000" dirty="0"/>
          </a:p>
        </p:txBody>
      </p:sp>
      <p:sp>
        <p:nvSpPr>
          <p:cNvPr id="5" name="오각형 4"/>
          <p:cNvSpPr/>
          <p:nvPr/>
        </p:nvSpPr>
        <p:spPr>
          <a:xfrm>
            <a:off x="1116559" y="972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목</a:t>
            </a:r>
            <a:r>
              <a:rPr lang="ko-KR" altLang="en-US" sz="6000" dirty="0"/>
              <a:t>적 </a:t>
            </a:r>
            <a:r>
              <a:rPr lang="ko-KR" altLang="en-US" sz="6000" dirty="0" smtClean="0"/>
              <a:t>및 필요성</a:t>
            </a:r>
            <a:endParaRPr lang="ko-KR" altLang="en-US" sz="6000" dirty="0"/>
          </a:p>
        </p:txBody>
      </p:sp>
      <p:sp>
        <p:nvSpPr>
          <p:cNvPr id="6" name="오각형 5"/>
          <p:cNvSpPr/>
          <p:nvPr/>
        </p:nvSpPr>
        <p:spPr>
          <a:xfrm>
            <a:off x="1116559" y="18689936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디자인 및 제작</a:t>
            </a:r>
            <a:endParaRPr lang="ko-KR" altLang="en-US" sz="6000" dirty="0"/>
          </a:p>
        </p:txBody>
      </p:sp>
      <p:sp>
        <p:nvSpPr>
          <p:cNvPr id="7" name="오각형 6"/>
          <p:cNvSpPr/>
          <p:nvPr/>
        </p:nvSpPr>
        <p:spPr>
          <a:xfrm>
            <a:off x="1116559" y="27819042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대상자</a:t>
            </a:r>
            <a:endParaRPr lang="ko-KR" altLang="en-US" sz="6000" dirty="0"/>
          </a:p>
        </p:txBody>
      </p:sp>
      <p:sp>
        <p:nvSpPr>
          <p:cNvPr id="8" name="오각형 7"/>
          <p:cNvSpPr/>
          <p:nvPr/>
        </p:nvSpPr>
        <p:spPr>
          <a:xfrm>
            <a:off x="1116558" y="32709727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및 평가 방법</a:t>
            </a:r>
            <a:endParaRPr lang="ko-KR" altLang="en-US" sz="6000" dirty="0"/>
          </a:p>
        </p:txBody>
      </p:sp>
      <p:sp>
        <p:nvSpPr>
          <p:cNvPr id="9" name="오각형 8"/>
          <p:cNvSpPr/>
          <p:nvPr/>
        </p:nvSpPr>
        <p:spPr>
          <a:xfrm>
            <a:off x="1080000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적용 및 평가 결과 </a:t>
            </a:r>
            <a:endParaRPr lang="ko-KR" altLang="en-US" sz="60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972543" y="684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6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상지훈련보조기</a:t>
            </a:r>
            <a:r>
              <a:rPr lang="ko-KR" altLang="en-US" sz="6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구</a:t>
            </a:r>
            <a:endParaRPr lang="en-US" altLang="ko-KR" sz="6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1" name="모서리가 둥근 직사각형 10"/>
          <p:cNvSpPr/>
          <p:nvPr/>
        </p:nvSpPr>
        <p:spPr>
          <a:xfrm>
            <a:off x="972543" y="11413779"/>
            <a:ext cx="14940000" cy="2736304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① 여러 </a:t>
            </a:r>
            <a:r>
              <a:rPr lang="ko-KR" altLang="en-US" sz="32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상지</a:t>
            </a:r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재활 운동기구의 다양한 접목으로 손쉽게 </a:t>
            </a:r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다목적으로 </a:t>
            </a:r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운동을 가능 하게 하기 위함</a:t>
            </a:r>
            <a:r>
              <a:rPr lang="en-US" altLang="ko-KR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  <a:endParaRPr lang="ko-KR" altLang="en-US" sz="32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② 사용의 편리함과 적은 공간에서의 사용을 극대화 시킴</a:t>
            </a:r>
            <a:r>
              <a:rPr lang="en-US" altLang="ko-KR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  <a:endParaRPr lang="ko-KR" altLang="en-US" sz="32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③ 기존의 비싼 </a:t>
            </a:r>
            <a:r>
              <a:rPr lang="ko-KR" altLang="en-US" sz="32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상지</a:t>
            </a:r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재활 운동기구에 비해</a:t>
            </a:r>
            <a:r>
              <a:rPr lang="en-US" altLang="ko-KR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다소 </a:t>
            </a:r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저렴한 비용으로 </a:t>
            </a:r>
            <a:r>
              <a:rPr lang="ko-KR" altLang="en-US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다양한 재활운동 가능케 함</a:t>
            </a:r>
            <a:r>
              <a:rPr lang="en-US" altLang="ko-KR" sz="32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 </a:t>
            </a:r>
            <a:endParaRPr lang="ko-KR" altLang="en-US" sz="3200" dirty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116559" y="20917992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972543" y="30047099"/>
            <a:ext cx="14940000" cy="1740752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44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뇌혈관장애</a:t>
            </a:r>
            <a:r>
              <a:rPr lang="en-US" altLang="ko-KR" sz="44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44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어깨의 강직</a:t>
            </a:r>
            <a:r>
              <a:rPr lang="en-US" altLang="ko-KR" sz="44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44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신경손상 문제가 있는 사람들</a:t>
            </a:r>
            <a:endParaRPr lang="ko-KR" altLang="en-US" sz="44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4" name="모서리가 둥근 직사각형 13"/>
          <p:cNvSpPr/>
          <p:nvPr/>
        </p:nvSpPr>
        <p:spPr>
          <a:xfrm>
            <a:off x="972543" y="34709182"/>
            <a:ext cx="14940000" cy="546181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/>
            <a:r>
              <a:rPr lang="ko-KR" altLang="en-US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① 상자 가운데 핸드나사를 풀어 판을 끼운 뒤 핸드나사를 조</a:t>
            </a:r>
            <a:endParaRPr lang="en-US" altLang="ko-KR" sz="40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pPr marL="914400" indent="-914400"/>
            <a:r>
              <a:rPr lang="en-US" altLang="ko-KR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</a:t>
            </a:r>
            <a:r>
              <a:rPr lang="en-US" altLang="ko-KR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  </a:t>
            </a:r>
            <a:r>
              <a:rPr lang="ko-KR" altLang="en-US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절해 가면서 강도를 조절 할 수 있다</a:t>
            </a:r>
            <a:r>
              <a:rPr lang="en-US" altLang="ko-KR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</a:p>
          <a:p>
            <a:pPr marL="914400" indent="-914400"/>
            <a:r>
              <a:rPr lang="ko-KR" altLang="en-US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② 사용하지 않을 때는 핸드나사로 조여 제품을 간소화 할 수</a:t>
            </a:r>
            <a:endParaRPr lang="en-US" altLang="ko-KR" sz="40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pPr marL="914400" indent="-914400"/>
            <a:r>
              <a:rPr lang="ko-KR" altLang="en-US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</a:t>
            </a:r>
            <a:r>
              <a:rPr lang="ko-KR" altLang="en-US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  있다</a:t>
            </a:r>
            <a:r>
              <a:rPr lang="en-US" altLang="ko-KR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</a:p>
          <a:p>
            <a:pPr marL="914400" indent="-914400"/>
            <a:r>
              <a:rPr lang="ko-KR" altLang="en-US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③ 기울임 보드와 상자의 무게는 환자에 따라 다양하게 </a:t>
            </a:r>
            <a:r>
              <a:rPr lang="ko-KR" altLang="en-US" sz="40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조절하</a:t>
            </a:r>
            <a:endParaRPr lang="en-US" altLang="ko-KR" sz="40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pPr marL="914400" indent="-914400"/>
            <a:r>
              <a:rPr lang="en-US" altLang="ko-KR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</a:t>
            </a:r>
            <a:r>
              <a:rPr lang="en-US" altLang="ko-KR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  </a:t>
            </a:r>
            <a:r>
              <a:rPr lang="ko-KR" altLang="en-US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여 </a:t>
            </a:r>
            <a:r>
              <a:rPr lang="ko-KR" altLang="en-US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사용 하여 평가 할 수 있다</a:t>
            </a:r>
            <a:r>
              <a:rPr lang="en-US" altLang="ko-KR" sz="40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  <a:endParaRPr lang="en-US" altLang="ko-KR" sz="40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6" name="모서리가 둥근 직사각형 15"/>
          <p:cNvSpPr/>
          <p:nvPr/>
        </p:nvSpPr>
        <p:spPr>
          <a:xfrm>
            <a:off x="8989433" y="20917992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28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990960" y="434939"/>
            <a:ext cx="4470019" cy="2088232"/>
          </a:xfrm>
          <a:prstGeom prst="rect">
            <a:avLst/>
          </a:prstGeom>
        </p:spPr>
        <p:txBody>
          <a:bodyPr vert="horz" lIns="386762" tIns="193381" rIns="386762" bIns="193381" rtlCol="0" anchor="ctr">
            <a:noAutofit/>
          </a:bodyPr>
          <a:lstStyle/>
          <a:p>
            <a:pPr marL="0" marR="0" lvl="0" indent="0" defTabSz="3867619" rtl="0" eaLnBrk="1" fontAlgn="auto" latinLnBrk="1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9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HY바다L" pitchFamily="18" charset="-127"/>
                <a:ea typeface="HY바다L" pitchFamily="18" charset="-127"/>
                <a:cs typeface="+mj-cs"/>
              </a:rPr>
              <a:t>2013</a:t>
            </a:r>
            <a:endParaRPr kumimoji="0" lang="ko-KR" altLang="en-US" sz="9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2" y="1951667"/>
            <a:ext cx="16922748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000" b="1" dirty="0" smtClean="0">
                <a:latin typeface="HY바다L" pitchFamily="18" charset="-127"/>
                <a:ea typeface="HY바다L" pitchFamily="18" charset="-127"/>
              </a:rPr>
              <a:t> 10</a:t>
            </a: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0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0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116559" y="1440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팀 구성원 소개</a:t>
            </a:r>
            <a:endParaRPr lang="ko-KR" altLang="en-US" sz="60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972543" y="16200000"/>
            <a:ext cx="14940000" cy="186969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10</a:t>
            </a:r>
            <a:r>
              <a:rPr lang="en-US" altLang="ko-KR" sz="4000" dirty="0" smtClean="0">
                <a:solidFill>
                  <a:schemeClr val="tx1"/>
                </a:solidFill>
              </a:rPr>
              <a:t>’</a:t>
            </a:r>
            <a:r>
              <a:rPr lang="ko-KR" altLang="en-US" sz="4000" dirty="0" smtClean="0">
                <a:solidFill>
                  <a:schemeClr val="tx1"/>
                </a:solidFill>
              </a:rPr>
              <a:t>학번 </a:t>
            </a:r>
            <a:r>
              <a:rPr lang="ko-KR" altLang="en-US" sz="4000" dirty="0" smtClean="0">
                <a:solidFill>
                  <a:schemeClr val="tx1"/>
                </a:solidFill>
              </a:rPr>
              <a:t>김혜진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팀장</a:t>
            </a:r>
            <a:r>
              <a:rPr lang="en-US" altLang="ko-KR" sz="4000" dirty="0" smtClean="0">
                <a:solidFill>
                  <a:schemeClr val="tx1"/>
                </a:solidFill>
              </a:rPr>
              <a:t>), 08’</a:t>
            </a:r>
            <a:r>
              <a:rPr lang="ko-KR" altLang="en-US" sz="4000" dirty="0" smtClean="0">
                <a:solidFill>
                  <a:schemeClr val="tx1"/>
                </a:solidFill>
              </a:rPr>
              <a:t>학번 김진영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), </a:t>
            </a:r>
          </a:p>
          <a:p>
            <a:pPr marL="1800000"/>
            <a:r>
              <a:rPr lang="en-US" altLang="ko-KR" sz="4000" dirty="0" smtClean="0">
                <a:solidFill>
                  <a:schemeClr val="tx1"/>
                </a:solidFill>
              </a:rPr>
              <a:t>08’</a:t>
            </a:r>
            <a:r>
              <a:rPr lang="ko-KR" altLang="en-US" sz="4000" dirty="0" smtClean="0">
                <a:solidFill>
                  <a:schemeClr val="tx1"/>
                </a:solidFill>
              </a:rPr>
              <a:t>학번 김가희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), 10’</a:t>
            </a:r>
            <a:r>
              <a:rPr lang="ko-KR" altLang="en-US" sz="4000" dirty="0" smtClean="0">
                <a:solidFill>
                  <a:schemeClr val="tx1"/>
                </a:solidFill>
              </a:rPr>
              <a:t>학번 </a:t>
            </a:r>
            <a:r>
              <a:rPr lang="ko-KR" altLang="en-US" sz="4000" dirty="0" err="1" smtClean="0">
                <a:solidFill>
                  <a:schemeClr val="tx1"/>
                </a:solidFill>
              </a:rPr>
              <a:t>손구슬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  <a:endParaRPr lang="ko-KR" altLang="en-US" sz="4000" dirty="0">
              <a:solidFill>
                <a:srgbClr val="FF0000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1" y="48816003"/>
            <a:ext cx="1692275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ko-KR" altLang="en-US" sz="96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96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9181455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기대효과</a:t>
            </a:r>
            <a:endParaRPr lang="ko-KR" altLang="en-US" sz="60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8989433" y="42380568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altLang="ko-KR" sz="40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① 집중적인 </a:t>
            </a:r>
            <a:r>
              <a:rPr lang="ko-KR" altLang="en-US" sz="3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상지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운동에     </a:t>
            </a:r>
            <a:endParaRPr lang="en-US" altLang="ko-KR" sz="3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  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초점을 맞출 수 있다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② 팔 및 어깨 근육의 훈      </a:t>
            </a:r>
            <a:endParaRPr lang="en-US" altLang="ko-KR" sz="3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  </a:t>
            </a:r>
            <a:r>
              <a:rPr lang="ko-KR" altLang="en-US" sz="3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련을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도와줌으로써 상      </a:t>
            </a:r>
            <a:endParaRPr lang="en-US" altLang="ko-KR" sz="3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  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지 운동이 원활히 되도</a:t>
            </a:r>
            <a:endParaRPr lang="en-US" altLang="ko-KR" sz="3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  </a:t>
            </a:r>
            <a:r>
              <a:rPr lang="ko-KR" altLang="en-US" sz="3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록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훈련 시킬 수 있다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</a:p>
          <a:p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③ </a:t>
            </a:r>
            <a:r>
              <a:rPr lang="ko-KR" altLang="en-US" sz="3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상지의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가동범위를 증</a:t>
            </a:r>
            <a:endParaRPr lang="en-US" altLang="ko-KR" sz="3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  </a:t>
            </a:r>
            <a:r>
              <a:rPr lang="ko-KR" altLang="en-US" sz="3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가시키고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지구력과 근</a:t>
            </a:r>
            <a:endParaRPr lang="en-US" altLang="ko-KR" sz="3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  </a:t>
            </a:r>
            <a:r>
              <a:rPr lang="ko-KR" altLang="en-US" sz="3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력을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증가시킨다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</a:p>
          <a:p>
            <a:pPr algn="ctr"/>
            <a:endParaRPr lang="en-US" altLang="ko-KR" sz="4800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246137" y="42385575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14400" indent="-914400"/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① 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팔 및 어깨 근육의 훈련에 사용하며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견관절 신전 운동에 도움을 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주었다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  <a:endParaRPr lang="en-US" altLang="ko-KR" sz="3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  <a:p>
            <a:pPr marL="914400" indent="-914400"/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②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견관절의 가동력 개선과 관절을 위한 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운동이 가능하다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</a:p>
          <a:p>
            <a:pPr marL="914400" indent="-914400"/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③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어깨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팔꿈치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, </a:t>
            </a:r>
            <a:r>
              <a:rPr lang="ko-KR" altLang="en-US" sz="36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상지의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 지구력과 근력을 </a:t>
            </a:r>
            <a:r>
              <a:rPr lang="ko-KR" altLang="en-US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증가시켰다</a:t>
            </a:r>
            <a:r>
              <a:rPr lang="en-US" altLang="ko-KR" sz="36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.</a:t>
            </a:r>
            <a:endParaRPr lang="en-US" altLang="ko-KR" sz="3600" dirty="0" smtClean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pic>
        <p:nvPicPr>
          <p:cNvPr id="1026" name="Picture 2" descr="E:\정신건강론 발표영상 001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404591" y="21206867"/>
            <a:ext cx="6157119" cy="5616624"/>
          </a:xfrm>
          <a:prstGeom prst="rect">
            <a:avLst/>
          </a:prstGeom>
          <a:noFill/>
        </p:spPr>
      </p:pic>
      <p:pic>
        <p:nvPicPr>
          <p:cNvPr id="1028" name="Picture 4" descr="E:\정신건강론 발표영상 002.jp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9253463" y="21206867"/>
            <a:ext cx="6120680" cy="5521193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761</TotalTime>
  <Words>236</Words>
  <Application>Microsoft Office PowerPoint</Application>
  <PresentationFormat>사용자 지정</PresentationFormat>
  <Paragraphs>38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user</cp:lastModifiedBy>
  <cp:revision>90</cp:revision>
  <dcterms:created xsi:type="dcterms:W3CDTF">2010-11-24T05:11:25Z</dcterms:created>
  <dcterms:modified xsi:type="dcterms:W3CDTF">2013-11-29T11:07:04Z</dcterms:modified>
</cp:coreProperties>
</file>

<file path=docProps/thumbnail.jpeg>
</file>